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0"/>
  </p:notesMasterIdLst>
  <p:sldIdLst>
    <p:sldId id="256" r:id="rId4"/>
    <p:sldId id="264" r:id="rId5"/>
    <p:sldId id="258" r:id="rId6"/>
    <p:sldId id="266" r:id="rId7"/>
    <p:sldId id="268" r:id="rId8"/>
    <p:sldId id="259" r:id="rId9"/>
    <p:sldId id="267" r:id="rId10"/>
    <p:sldId id="260" r:id="rId11"/>
    <p:sldId id="265" r:id="rId12"/>
    <p:sldId id="273" r:id="rId13"/>
    <p:sldId id="261" r:id="rId14"/>
    <p:sldId id="262" r:id="rId15"/>
    <p:sldId id="263" r:id="rId16"/>
    <p:sldId id="269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46"/>
    <a:srgbClr val="00BC5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9BCDF-1CAC-47AA-ABFB-D42C764E763F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789302-18FB-4073-AF59-8AE0728F541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9302-18FB-4073-AF59-8AE0728F541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789302-18FB-4073-AF59-8AE0728F541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0D3AD3-0516-4742-AEFA-A252DC498E8C}" type="datetimeFigureOut">
              <a:rPr lang="ru-RU" smtClean="0"/>
              <a:pPr/>
              <a:t>26.01.2011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B322F29-528A-4F2C-86D5-78EFEB1B2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лако 7"/>
          <p:cNvSpPr/>
          <p:nvPr/>
        </p:nvSpPr>
        <p:spPr>
          <a:xfrm>
            <a:off x="1403648" y="1340768"/>
            <a:ext cx="6840760" cy="4306800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37531">
            <a:off x="224097" y="413362"/>
            <a:ext cx="2143108" cy="235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876015">
            <a:off x="7072330" y="4143380"/>
            <a:ext cx="1857387" cy="2430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691680" y="1628800"/>
            <a:ext cx="6481069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Інопланетян</a:t>
            </a:r>
            <a:r>
              <a:rPr lang="uk-UA" sz="5400" b="1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и</a:t>
            </a:r>
          </a:p>
          <a:p>
            <a:pPr algn="ctr"/>
            <a:r>
              <a:rPr lang="uk-UA" sz="5400" b="1" cap="none" spc="0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Запрошують нас </a:t>
            </a:r>
          </a:p>
          <a:p>
            <a:pPr algn="ctr"/>
            <a:r>
              <a:rPr lang="uk-UA" sz="5400" b="1" cap="none" spc="0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на день народження</a:t>
            </a:r>
          </a:p>
          <a:p>
            <a:pPr algn="ctr"/>
            <a:r>
              <a:rPr lang="uk-UA" sz="5400" b="1" dirty="0" smtClean="0">
                <a:ln w="11430"/>
                <a:solidFill>
                  <a:srgbClr val="92D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!!!</a:t>
            </a:r>
            <a:endParaRPr lang="ru-RU" sz="5400" b="1" cap="none" spc="0" dirty="0">
              <a:ln w="11430"/>
              <a:solidFill>
                <a:srgbClr val="92D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Mr</a:t>
            </a:r>
            <a:r>
              <a:rPr lang="en-US" dirty="0" smtClean="0"/>
              <a:t>(KMnO</a:t>
            </a:r>
            <a:r>
              <a:rPr lang="en-US" baseline="-25000" dirty="0" smtClean="0"/>
              <a:t>4</a:t>
            </a:r>
            <a:r>
              <a:rPr lang="en-US" dirty="0" smtClean="0"/>
              <a:t>)=</a:t>
            </a:r>
            <a:r>
              <a:rPr lang="en-US" dirty="0" err="1" smtClean="0"/>
              <a:t>Ar</a:t>
            </a:r>
            <a:r>
              <a:rPr lang="en-US" dirty="0" smtClean="0"/>
              <a:t>(K)+</a:t>
            </a:r>
            <a:r>
              <a:rPr lang="en-US" dirty="0" err="1" smtClean="0"/>
              <a:t>Ar</a:t>
            </a:r>
            <a:r>
              <a:rPr lang="en-US" dirty="0" smtClean="0"/>
              <a:t>(</a:t>
            </a:r>
            <a:r>
              <a:rPr lang="en-US" dirty="0" err="1" smtClean="0"/>
              <a:t>Mn</a:t>
            </a:r>
            <a:r>
              <a:rPr lang="en-US" dirty="0" smtClean="0"/>
              <a:t>)+</a:t>
            </a:r>
            <a:r>
              <a:rPr lang="en-US" dirty="0" err="1" smtClean="0"/>
              <a:t>Ar</a:t>
            </a:r>
            <a:r>
              <a:rPr lang="en-US" dirty="0" smtClean="0"/>
              <a:t>(O)*4=39+55+16*4=159</a:t>
            </a:r>
          </a:p>
          <a:p>
            <a:pPr>
              <a:buNone/>
            </a:pPr>
            <a:r>
              <a:rPr lang="en-US" dirty="0" smtClean="0"/>
              <a:t>W(O)= ///</a:t>
            </a:r>
            <a:endParaRPr lang="uk-U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Mr</a:t>
            </a:r>
            <a:r>
              <a:rPr lang="en-US" dirty="0" smtClean="0"/>
              <a:t>(H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r>
              <a:rPr lang="en-US" dirty="0" smtClean="0"/>
              <a:t>)=</a:t>
            </a:r>
            <a:r>
              <a:rPr lang="en-US" dirty="0" err="1" smtClean="0"/>
              <a:t>Ar</a:t>
            </a:r>
            <a:r>
              <a:rPr lang="en-US" dirty="0" smtClean="0"/>
              <a:t>(H)*2+Ar(O)*2=1*2+16*2=34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W(O)=///</a:t>
            </a:r>
            <a:endParaRPr lang="uk-UA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357166"/>
            <a:ext cx="4290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Обчислення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розрахунки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87624" y="1772813"/>
          <a:ext cx="7056783" cy="3312370"/>
        </p:xfrm>
        <a:graphic>
          <a:graphicData uri="http://schemas.openxmlformats.org/drawingml/2006/table">
            <a:tbl>
              <a:tblPr/>
              <a:tblGrid>
                <a:gridCol w="2168907"/>
                <a:gridCol w="2443154"/>
                <a:gridCol w="2444722"/>
              </a:tblGrid>
              <a:tr h="66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latin typeface="Calibri"/>
                          <a:ea typeface="Calibri"/>
                          <a:cs typeface="Times New Roman"/>
                        </a:rPr>
                        <a:t>Речовина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KMnO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3200" b="1" dirty="0">
                          <a:latin typeface="Calibri"/>
                          <a:ea typeface="Calibri"/>
                          <a:cs typeface="Times New Roman"/>
                        </a:rPr>
                        <a:t>O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3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Ar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(O)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n</a:t>
                      </a:r>
                      <a:r>
                        <a:rPr lang="en-US" sz="2400" dirty="0">
                          <a:latin typeface="Calibri"/>
                          <a:ea typeface="Calibri"/>
                          <a:cs typeface="Times New Roman"/>
                        </a:rPr>
                        <a:t> (O)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Mr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24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en-US" sz="36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 (O)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400" dirty="0" smtClean="0">
                <a:solidFill>
                  <a:srgbClr val="FF0000"/>
                </a:solidFill>
              </a:rPr>
              <a:t>отже</a:t>
            </a:r>
            <a:endParaRPr lang="ru-RU" sz="4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uk-UA" sz="4000" i="1" dirty="0" err="1" smtClean="0"/>
              <a:t>іЗ</a:t>
            </a:r>
            <a:r>
              <a:rPr lang="uk-UA" sz="4000" i="1" dirty="0" smtClean="0"/>
              <a:t>  </a:t>
            </a:r>
            <a:r>
              <a:rPr lang="en-US" sz="6600" dirty="0" smtClean="0"/>
              <a:t>H</a:t>
            </a:r>
            <a:r>
              <a:rPr lang="en-US" sz="4400" baseline="-25000" dirty="0" smtClean="0"/>
              <a:t>2</a:t>
            </a:r>
            <a:r>
              <a:rPr lang="en-US" sz="6600" dirty="0" smtClean="0"/>
              <a:t>O</a:t>
            </a:r>
            <a:r>
              <a:rPr lang="en-US" sz="4400" baseline="-25000" dirty="0" smtClean="0"/>
              <a:t>2</a:t>
            </a:r>
            <a:endParaRPr lang="uk-UA" sz="6600" dirty="0" smtClean="0"/>
          </a:p>
          <a:p>
            <a:pPr>
              <a:buNone/>
            </a:pPr>
            <a:r>
              <a:rPr lang="uk-UA" sz="6600" dirty="0" smtClean="0"/>
              <a:t> </a:t>
            </a:r>
            <a:r>
              <a:rPr lang="uk-UA" sz="4000" dirty="0" smtClean="0"/>
              <a:t>ми добудемо </a:t>
            </a:r>
            <a:r>
              <a:rPr lang="uk-UA" sz="4000" dirty="0" smtClean="0">
                <a:solidFill>
                  <a:srgbClr val="FF0000"/>
                </a:solidFill>
              </a:rPr>
              <a:t>більше кисню </a:t>
            </a:r>
          </a:p>
          <a:p>
            <a:pPr algn="ctr">
              <a:buNone/>
            </a:pPr>
            <a:r>
              <a:rPr lang="uk-UA" sz="4000" i="1" dirty="0" smtClean="0"/>
              <a:t>ніж із</a:t>
            </a:r>
            <a:r>
              <a:rPr lang="uk-UA" sz="6600" dirty="0" smtClean="0"/>
              <a:t> </a:t>
            </a:r>
            <a:r>
              <a:rPr lang="en-US" sz="6600" dirty="0" smtClean="0"/>
              <a:t>KMnO</a:t>
            </a:r>
            <a:r>
              <a:rPr lang="en-US" sz="4400" baseline="-25000" dirty="0" smtClean="0"/>
              <a:t>4</a:t>
            </a:r>
            <a:endParaRPr lang="uk-UA" sz="6600" baseline="-25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Але ми зробили тільки один крок. Тому, якщо бажаєте летіти з нами,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G:\Картинки для проекта\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643050"/>
            <a:ext cx="3019443" cy="4529165"/>
          </a:xfrm>
          <a:prstGeom prst="rect">
            <a:avLst/>
          </a:prstGeom>
          <a:noFill/>
        </p:spPr>
      </p:pic>
      <p:pic>
        <p:nvPicPr>
          <p:cNvPr id="1027" name="Picture 3" descr="G:\Картинки для проекта\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509289">
            <a:off x="3753277" y="1788190"/>
            <a:ext cx="2131417" cy="450030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00100" y="414338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r>
              <a:rPr lang="ru-RU" sz="5400" b="1" cap="none" spc="0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baseline="-25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358819">
            <a:off x="4420746" y="319867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</a:t>
            </a:r>
            <a:r>
              <a:rPr lang="ru-RU" sz="5400" b="1" cap="none" spc="0" baseline="-250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</a:t>
            </a:r>
            <a:endParaRPr lang="ru-RU" sz="5400" b="1" cap="none" spc="0" baseline="-250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00628" y="2071678"/>
            <a:ext cx="3938579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dirty="0" smtClean="0">
                <a:solidFill>
                  <a:srgbClr val="FFFF00"/>
                </a:solidFill>
              </a:rPr>
              <a:t>допоможіть!</a:t>
            </a:r>
            <a:endParaRPr lang="ru-RU" sz="5400" b="1" cap="none" spc="0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2071678"/>
            <a:ext cx="8229600" cy="405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Добути багато кисню для дихання.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Побудувати корабель.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Заправити корабель паливом.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Запастися водою.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7544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Що нам ще потрібно для польоту в Космос?</a:t>
            </a:r>
            <a:endParaRPr lang="ru-RU" sz="54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0" name="Picture 2" descr="G:\Картинки для проекта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1643050"/>
            <a:ext cx="1071570" cy="1614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714488"/>
            <a:ext cx="8229600" cy="49831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Добули багато кисню для дихання.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Побудували міцний корабель.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Заправили корабель паливом.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Запаслися водою.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Підготували</a:t>
            </a: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uk-UA" sz="3200" b="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подарунок!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7544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Чи готові ми до польоту?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2050" name="Picture 2" descr="G:\Картинки для проекта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0" y="1285860"/>
            <a:ext cx="1071570" cy="1614313"/>
          </a:xfrm>
          <a:prstGeom prst="rect">
            <a:avLst/>
          </a:prstGeom>
          <a:noFill/>
        </p:spPr>
      </p:pic>
      <p:pic>
        <p:nvPicPr>
          <p:cNvPr id="3075" name="Picture 3" descr="G:\Картинки для проекта\топливо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428868"/>
            <a:ext cx="1714512" cy="2311701"/>
          </a:xfrm>
          <a:prstGeom prst="rect">
            <a:avLst/>
          </a:prstGeom>
          <a:noFill/>
        </p:spPr>
      </p:pic>
      <p:pic>
        <p:nvPicPr>
          <p:cNvPr id="3076" name="Picture 4" descr="G:\Картинки для проекта\вода3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29190" y="3357562"/>
            <a:ext cx="1571636" cy="1571636"/>
          </a:xfrm>
          <a:prstGeom prst="rect">
            <a:avLst/>
          </a:prstGeom>
          <a:noFill/>
        </p:spPr>
      </p:pic>
      <p:pic>
        <p:nvPicPr>
          <p:cNvPr id="3078" name="Picture 6" descr="G:\Картинки для проекта\золото4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43240" y="4214818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46642" y="2967335"/>
            <a:ext cx="56507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Повний ВПЕРЕД!!!</a:t>
            </a:r>
            <a:endParaRPr lang="ru-RU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Ми вирішили, що обов'язково поїдемо…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4525963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dirty="0" smtClean="0"/>
              <a:t>Але спочатку ми маємо вирішити одне питання: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429132"/>
            <a:ext cx="875448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Як краще підготуватися</a:t>
            </a:r>
          </a:p>
          <a:p>
            <a:pPr algn="ctr"/>
            <a:r>
              <a:rPr lang="uk-UA" sz="5400" b="1" dirty="0" smtClean="0">
                <a:ln>
                  <a:prstDash val="solid"/>
                </a:ln>
                <a:solidFill>
                  <a:srgbClr val="FFFF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до подорожі?</a:t>
            </a:r>
            <a:endParaRPr lang="ru-RU" sz="5400" b="1" cap="none" spc="0" dirty="0">
              <a:ln>
                <a:prstDash val="solid"/>
              </a:ln>
              <a:solidFill>
                <a:srgbClr val="FFFF00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3643314"/>
            <a:ext cx="8229600" cy="40544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uk-UA" dirty="0" smtClean="0"/>
              <a:t>В Космосі немає повітря – нічим дихати!</a:t>
            </a:r>
          </a:p>
          <a:p>
            <a:pPr marL="514350" indent="-514350">
              <a:buAutoNum type="arabicPeriod"/>
            </a:pPr>
            <a:r>
              <a:rPr lang="uk-UA" dirty="0" smtClean="0"/>
              <a:t>В Космос літають на космічних кораблях.</a:t>
            </a:r>
          </a:p>
          <a:p>
            <a:pPr marL="514350" indent="-514350">
              <a:buAutoNum type="arabicPeriod"/>
            </a:pPr>
            <a:r>
              <a:rPr lang="uk-UA" dirty="0" smtClean="0"/>
              <a:t>В Космосі немає питної води.</a:t>
            </a:r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uk-UA" dirty="0" smtClean="0"/>
          </a:p>
          <a:p>
            <a:pPr marL="514350" indent="-514350">
              <a:buNone/>
            </a:pP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642918"/>
            <a:ext cx="8249000" cy="1754326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0800000" scaled="1"/>
            <a:tileRect/>
          </a:gradFill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sz="5400" b="1" spc="50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Що ми вже знаємо </a:t>
            </a:r>
          </a:p>
          <a:p>
            <a:pPr algn="ctr"/>
            <a:r>
              <a:rPr lang="uk-UA" sz="5400" b="1" spc="50" dirty="0" smtClean="0">
                <a:ln w="11430"/>
                <a:solidFill>
                  <a:schemeClr val="bg2">
                    <a:lumMod val="9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про Космос:</a:t>
            </a:r>
            <a:endParaRPr lang="ru-RU" sz="5400" b="1" cap="none" spc="50" dirty="0">
              <a:ln w="11430"/>
              <a:solidFill>
                <a:schemeClr val="bg2">
                  <a:lumMod val="9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2071678"/>
            <a:ext cx="8229600" cy="4054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Добути багато кисню для дихання.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Побудувати корабель.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Заправити корабель паливом.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uk-UA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Запастися водою.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2852"/>
            <a:ext cx="8754486" cy="17543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Що нам потрібно для польоту в Космос?</a:t>
            </a:r>
            <a:endParaRPr lang="ru-RU" sz="5400" b="1" cap="none" spc="0" dirty="0">
              <a:ln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135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Ми зайнялися вирішенням </a:t>
            </a:r>
            <a:br>
              <a:rPr lang="uk-UA" dirty="0" smtClean="0"/>
            </a:br>
            <a:r>
              <a:rPr lang="uk-UA" dirty="0" smtClean="0"/>
              <a:t>1 питання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8117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dirty="0" smtClean="0"/>
              <a:t>Кисень має формулу   </a:t>
            </a:r>
          </a:p>
          <a:p>
            <a:pPr algn="ctr">
              <a:buNone/>
            </a:pPr>
            <a:r>
              <a:rPr lang="ru-RU" sz="9600" dirty="0" smtClean="0">
                <a:solidFill>
                  <a:srgbClr val="0070C0"/>
                </a:solidFill>
              </a:rPr>
              <a:t>О</a:t>
            </a:r>
            <a:r>
              <a:rPr lang="ru-RU" dirty="0" smtClean="0">
                <a:solidFill>
                  <a:srgbClr val="0070C0"/>
                </a:solidFill>
              </a:rPr>
              <a:t>2</a:t>
            </a:r>
            <a:r>
              <a:rPr lang="ru-RU" sz="6600" dirty="0" smtClean="0"/>
              <a:t> – </a:t>
            </a:r>
          </a:p>
          <a:p>
            <a:pPr algn="ctr">
              <a:buNone/>
            </a:pPr>
            <a:r>
              <a:rPr lang="ru-RU" sz="2800" dirty="0" smtClean="0"/>
              <a:t>проста </a:t>
            </a:r>
            <a:r>
              <a:rPr lang="uk-UA" sz="2800" dirty="0" smtClean="0"/>
              <a:t>речовина</a:t>
            </a:r>
            <a:r>
              <a:rPr lang="ru-RU" sz="2800" dirty="0" smtClean="0"/>
              <a:t>, яка </a:t>
            </a:r>
            <a:r>
              <a:rPr lang="uk-UA" sz="2800" dirty="0" smtClean="0"/>
              <a:t>складається з 2 атомів Оксигену,</a:t>
            </a:r>
          </a:p>
          <a:p>
            <a:pPr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2800" dirty="0" smtClean="0">
                <a:solidFill>
                  <a:srgbClr val="0070C0"/>
                </a:solidFill>
              </a:rPr>
              <a:t>тому його можна добути з речовин, у складі яких є Оксиген. </a:t>
            </a:r>
            <a:endParaRPr lang="uk-UA" sz="4400" dirty="0" smtClean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357166"/>
            <a:ext cx="91258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Де нам дістати багато кисню?</a:t>
            </a:r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500042"/>
            <a:ext cx="8352543" cy="3477875"/>
          </a:xfrm>
          <a:prstGeom prst="rect">
            <a:avLst/>
          </a:prstGeom>
          <a:solidFill>
            <a:srgbClr val="0070C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Чим більше Оксигену в речовині, </a:t>
            </a:r>
          </a:p>
          <a:p>
            <a:pPr algn="ctr"/>
            <a:endParaRPr lang="uk-UA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uk-UA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тим більше одержимо кисню </a:t>
            </a:r>
          </a:p>
          <a:p>
            <a:pPr algn="ctr"/>
            <a:endParaRPr lang="uk-UA" sz="4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uk-UA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для польоту в Космос!</a:t>
            </a:r>
            <a:endParaRPr lang="uk-UA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Вчитель запропонував знайти, з якої  речовини вийде більше Оксигену: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700808"/>
            <a:ext cx="8229600" cy="35283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u="sng" dirty="0" smtClean="0">
                <a:solidFill>
                  <a:srgbClr val="FFFF00"/>
                </a:solidFill>
              </a:rPr>
              <a:t>KMnO</a:t>
            </a:r>
            <a:r>
              <a:rPr lang="en-US" sz="3000" b="1" u="sng" baseline="-25000" dirty="0" smtClean="0">
                <a:solidFill>
                  <a:srgbClr val="FFFF00"/>
                </a:solidFill>
              </a:rPr>
              <a:t>4</a:t>
            </a:r>
            <a:r>
              <a:rPr lang="en-US" sz="3000" baseline="-25000" dirty="0" smtClean="0"/>
              <a:t> </a:t>
            </a:r>
            <a:r>
              <a:rPr lang="uk-UA" sz="3000" baseline="-25000" dirty="0" smtClean="0"/>
              <a:t>                   </a:t>
            </a:r>
            <a:r>
              <a:rPr lang="uk-UA" sz="4000" b="1" baseline="-25000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або</a:t>
            </a:r>
            <a:r>
              <a:rPr lang="uk-UA" sz="3000" dirty="0" smtClean="0"/>
              <a:t>                </a:t>
            </a:r>
            <a:r>
              <a:rPr lang="en-US" sz="4400" b="1" u="sng" dirty="0" smtClean="0">
                <a:solidFill>
                  <a:srgbClr val="FFFF00"/>
                </a:solidFill>
              </a:rPr>
              <a:t>H</a:t>
            </a:r>
            <a:r>
              <a:rPr lang="en-US" sz="2800" b="1" u="sng" baseline="-25000" dirty="0" smtClean="0">
                <a:solidFill>
                  <a:srgbClr val="FFFF00"/>
                </a:solidFill>
              </a:rPr>
              <a:t>2</a:t>
            </a:r>
            <a:r>
              <a:rPr lang="en-US" sz="4400" b="1" u="sng" dirty="0" smtClean="0">
                <a:solidFill>
                  <a:srgbClr val="FFFF00"/>
                </a:solidFill>
              </a:rPr>
              <a:t>O</a:t>
            </a:r>
            <a:r>
              <a:rPr lang="en-US" sz="2800" b="1" u="sng" baseline="-25000" dirty="0" smtClean="0">
                <a:solidFill>
                  <a:srgbClr val="FFFF00"/>
                </a:solidFill>
              </a:rPr>
              <a:t>2</a:t>
            </a:r>
            <a:endParaRPr lang="uk-UA" sz="1800" b="1" u="sng" baseline="-250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uk-UA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720836" y="2967335"/>
            <a:ext cx="770236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А для цього нам потрібно дізнатися вміст 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Оксигену в кожній з цих речовин</a:t>
            </a:r>
          </a:p>
          <a:p>
            <a:pPr algn="ctr"/>
            <a:r>
              <a:rPr lang="uk-UA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і допоможе нам в цьому</a:t>
            </a:r>
            <a:endParaRPr lang="ru-RU" sz="32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4941168"/>
            <a:ext cx="75815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Масова частка елемента</a:t>
            </a:r>
            <a:endParaRPr lang="uk-UA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Формула для обчислення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3568" y="2547804"/>
            <a:ext cx="7992888" cy="302433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4F8FC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4F8FC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4F8FC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8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304</Words>
  <Application>Microsoft Office PowerPoint</Application>
  <PresentationFormat>Экран (4:3)</PresentationFormat>
  <Paragraphs>79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Тема Office</vt:lpstr>
      <vt:lpstr>Техническая</vt:lpstr>
      <vt:lpstr>Официальная</vt:lpstr>
      <vt:lpstr>Слайд 1</vt:lpstr>
      <vt:lpstr>Ми вирішили, що обов'язково поїдемо… </vt:lpstr>
      <vt:lpstr>Слайд 3</vt:lpstr>
      <vt:lpstr>Слайд 4</vt:lpstr>
      <vt:lpstr>Ми зайнялися вирішенням  1 питання</vt:lpstr>
      <vt:lpstr>Слайд 6</vt:lpstr>
      <vt:lpstr>Слайд 7</vt:lpstr>
      <vt:lpstr>Вчитель запропонував знайти, з якої  речовини вийде більше Оксигену:</vt:lpstr>
      <vt:lpstr>Формула для обчислення</vt:lpstr>
      <vt:lpstr>Слайд 10</vt:lpstr>
      <vt:lpstr>розрахунки</vt:lpstr>
      <vt:lpstr>отже</vt:lpstr>
      <vt:lpstr>Але ми зробили тільки один крок. Тому, якщо бажаєте летіти з нами,</vt:lpstr>
      <vt:lpstr>Слайд 14</vt:lpstr>
      <vt:lpstr>Слайд 15</vt:lpstr>
      <vt:lpstr>Слайд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Привітання інопланетян</dc:title>
  <dc:creator>Учитель</dc:creator>
  <cp:lastModifiedBy>Alex</cp:lastModifiedBy>
  <cp:revision>45</cp:revision>
  <dcterms:created xsi:type="dcterms:W3CDTF">2011-01-17T11:06:48Z</dcterms:created>
  <dcterms:modified xsi:type="dcterms:W3CDTF">2011-01-26T16:57:06Z</dcterms:modified>
</cp:coreProperties>
</file>